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56" r:id="rId2"/>
    <p:sldId id="257" r:id="rId3"/>
    <p:sldId id="260" r:id="rId4"/>
    <p:sldId id="730" r:id="rId5"/>
    <p:sldId id="748" r:id="rId6"/>
    <p:sldId id="767" r:id="rId7"/>
    <p:sldId id="774" r:id="rId8"/>
    <p:sldId id="768" r:id="rId9"/>
    <p:sldId id="775" r:id="rId10"/>
    <p:sldId id="776" r:id="rId11"/>
    <p:sldId id="777" r:id="rId12"/>
    <p:sldId id="778" r:id="rId13"/>
    <p:sldId id="769" r:id="rId14"/>
    <p:sldId id="770" r:id="rId15"/>
    <p:sldId id="771" r:id="rId16"/>
    <p:sldId id="779" r:id="rId17"/>
    <p:sldId id="772" r:id="rId18"/>
    <p:sldId id="773" r:id="rId19"/>
    <p:sldId id="780" r:id="rId20"/>
    <p:sldId id="781" r:id="rId21"/>
    <p:sldId id="274" r:id="rId22"/>
    <p:sldId id="298" r:id="rId23"/>
    <p:sldId id="297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BFBF"/>
    <a:srgbClr val="4F81BD"/>
    <a:srgbClr val="D8D8D8"/>
    <a:srgbClr val="4BACC6"/>
    <a:srgbClr val="E7E7E7"/>
    <a:srgbClr val="E9EDF4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4667" autoAdjust="0"/>
  </p:normalViewPr>
  <p:slideViewPr>
    <p:cSldViewPr>
      <p:cViewPr varScale="1">
        <p:scale>
          <a:sx n="122" d="100"/>
          <a:sy n="122" d="100"/>
        </p:scale>
        <p:origin x="120" y="1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28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4FBE8480-2E94-4E73-BAFF-226B04B0DB82}"/>
    <pc:docChg chg="modSld">
      <pc:chgData name="Wittman, Barry" userId="bff186cd-6ce8-41ba-8e8c-e85cdef216de" providerId="ADAL" clId="{4FBE8480-2E94-4E73-BAFF-226B04B0DB82}" dt="2025-02-18T18:20:16.337" v="5" actId="6549"/>
      <pc:docMkLst>
        <pc:docMk/>
      </pc:docMkLst>
      <pc:sldChg chg="modSp modAnim">
        <pc:chgData name="Wittman, Barry" userId="bff186cd-6ce8-41ba-8e8c-e85cdef216de" providerId="ADAL" clId="{4FBE8480-2E94-4E73-BAFF-226B04B0DB82}" dt="2025-02-18T18:20:16.337" v="5" actId="6549"/>
        <pc:sldMkLst>
          <pc:docMk/>
          <pc:sldMk cId="0" sldId="297"/>
        </pc:sldMkLst>
        <pc:spChg chg="mod">
          <ac:chgData name="Wittman, Barry" userId="bff186cd-6ce8-41ba-8e8c-e85cdef216de" providerId="ADAL" clId="{4FBE8480-2E94-4E73-BAFF-226B04B0DB82}" dt="2025-02-18T18:20:16.337" v="5" actId="6549"/>
          <ac:spMkLst>
            <pc:docMk/>
            <pc:sldMk cId="0" sldId="297"/>
            <ac:spMk id="5" creationId="{00000000-0000-0000-0000-000000000000}"/>
          </ac:spMkLst>
        </pc:spChg>
      </pc:sldChg>
      <pc:sldChg chg="modSp">
        <pc:chgData name="Wittman, Barry" userId="bff186cd-6ce8-41ba-8e8c-e85cdef216de" providerId="ADAL" clId="{4FBE8480-2E94-4E73-BAFF-226B04B0DB82}" dt="2025-02-18T18:19:19.233" v="2"/>
        <pc:sldMkLst>
          <pc:docMk/>
          <pc:sldMk cId="962705262" sldId="781"/>
        </pc:sldMkLst>
        <pc:spChg chg="mod">
          <ac:chgData name="Wittman, Barry" userId="bff186cd-6ce8-41ba-8e8c-e85cdef216de" providerId="ADAL" clId="{4FBE8480-2E94-4E73-BAFF-226B04B0DB82}" dt="2025-02-18T18:19:19.233" v="2"/>
          <ac:spMkLst>
            <pc:docMk/>
            <pc:sldMk cId="962705262" sldId="781"/>
            <ac:spMk id="4" creationId="{2CE852B6-5F8C-423B-9E2D-8880EEEF913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tools.ietf.org/rfc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sv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3400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6 -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CBD9E-6C0D-4187-954B-D63B3DB65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Layer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76C405-C73D-4181-BAB4-68D213A59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034807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Networking always involves layers</a:t>
            </a:r>
          </a:p>
          <a:p>
            <a:r>
              <a:rPr lang="en-US" dirty="0"/>
              <a:t>Each layer talks to the one above and below it and can often be swapped out for different protocols that provide similar services</a:t>
            </a:r>
          </a:p>
          <a:p>
            <a:r>
              <a:rPr lang="en-US" dirty="0"/>
              <a:t>For this class, we'll be talking about a five layer Internet model</a:t>
            </a:r>
          </a:p>
          <a:p>
            <a:pPr lvl="1"/>
            <a:r>
              <a:rPr lang="en-US" dirty="0"/>
              <a:t>Simpler than the 7 layer OSI model</a:t>
            </a:r>
          </a:p>
          <a:p>
            <a:pPr lvl="1"/>
            <a:r>
              <a:rPr lang="en-US" dirty="0"/>
              <a:t>Remember that the purpose of models is to understand complex systems</a:t>
            </a:r>
          </a:p>
          <a:p>
            <a:r>
              <a:rPr lang="en-US" dirty="0"/>
              <a:t>Different people use different names for the same layers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F8773A1-83FB-40B0-A399-75A0DF501F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1137153"/>
              </p:ext>
            </p:extLst>
          </p:nvPr>
        </p:nvGraphicFramePr>
        <p:xfrm>
          <a:off x="1524000" y="4702073"/>
          <a:ext cx="1912116" cy="194733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654018298"/>
                    </a:ext>
                  </a:extLst>
                </a:gridCol>
                <a:gridCol w="1454916">
                  <a:extLst>
                    <a:ext uri="{9D8B030D-6E8A-4147-A177-3AD203B41FA5}">
                      <a16:colId xmlns:a16="http://schemas.microsoft.com/office/drawing/2014/main" val="1796817217"/>
                    </a:ext>
                  </a:extLst>
                </a:gridCol>
              </a:tblGrid>
              <a:tr h="38946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Application</a:t>
                      </a:r>
                    </a:p>
                  </a:txBody>
                  <a:tcPr anchor="ctr">
                    <a:lnL w="12700" cmpd="sng">
                      <a:noFill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840063"/>
                  </a:ext>
                </a:extLst>
              </a:tr>
              <a:tr h="389467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OS</a:t>
                      </a:r>
                      <a:endParaRPr lang="en-US" dirty="0"/>
                    </a:p>
                  </a:txBody>
                  <a:tcPr vert="vert27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Transport</a:t>
                      </a:r>
                    </a:p>
                  </a:txBody>
                  <a:tcPr anchor="ctr">
                    <a:lnL w="12700" cmpd="sng">
                      <a:noFill/>
                    </a:lnL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436533"/>
                  </a:ext>
                </a:extLst>
              </a:tr>
              <a:tr h="389467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Internet</a:t>
                      </a:r>
                    </a:p>
                  </a:txBody>
                  <a:tcPr anchor="ctr">
                    <a:lnL w="12700" cmpd="sng">
                      <a:noFill/>
                    </a:lnL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373327"/>
                  </a:ext>
                </a:extLst>
              </a:tr>
              <a:tr h="389467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Hardware</a:t>
                      </a:r>
                      <a:endParaRPr lang="en-US" dirty="0"/>
                    </a:p>
                  </a:txBody>
                  <a:tcPr vert="vert27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Link</a:t>
                      </a:r>
                    </a:p>
                  </a:txBody>
                  <a:tcPr anchor="ctr">
                    <a:lnL w="12700" cmpd="sng">
                      <a:noFill/>
                    </a:lnL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252557"/>
                  </a:ext>
                </a:extLst>
              </a:tr>
              <a:tr h="389467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Physical</a:t>
                      </a:r>
                    </a:p>
                  </a:txBody>
                  <a:tcPr anchor="ctr">
                    <a:lnL w="12700" cmpd="sng">
                      <a:noFill/>
                    </a:lnL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647256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9AE7A03-A8C4-4F84-AE00-600F1565DC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596636"/>
              </p:ext>
            </p:extLst>
          </p:nvPr>
        </p:nvGraphicFramePr>
        <p:xfrm>
          <a:off x="8838052" y="4707464"/>
          <a:ext cx="1473200" cy="194733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73200">
                  <a:extLst>
                    <a:ext uri="{9D8B030D-6E8A-4147-A177-3AD203B41FA5}">
                      <a16:colId xmlns:a16="http://schemas.microsoft.com/office/drawing/2014/main" val="1796817217"/>
                    </a:ext>
                  </a:extLst>
                </a:gridCol>
              </a:tblGrid>
              <a:tr h="38946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Application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840063"/>
                  </a:ext>
                </a:extLst>
              </a:tr>
              <a:tr h="38946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Transport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436533"/>
                  </a:ext>
                </a:extLst>
              </a:tr>
              <a:tr h="38946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Internet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373327"/>
                  </a:ext>
                </a:extLst>
              </a:tr>
              <a:tr h="38946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Link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252557"/>
                  </a:ext>
                </a:extLst>
              </a:tr>
              <a:tr h="38946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Physical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647256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4BA0FF6-B9CC-4A4B-AB4A-F70577A4D936}"/>
              </a:ext>
            </a:extLst>
          </p:cNvPr>
          <p:cNvCxnSpPr/>
          <p:nvPr/>
        </p:nvCxnSpPr>
        <p:spPr>
          <a:xfrm>
            <a:off x="3292768" y="6477000"/>
            <a:ext cx="5715000" cy="0"/>
          </a:xfrm>
          <a:prstGeom prst="straightConnector1">
            <a:avLst/>
          </a:prstGeom>
          <a:ln w="38100">
            <a:headEnd type="oval" w="lg" len="lg"/>
            <a:tailEnd type="oval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CB79655-5CB2-41C9-B68D-A0AC81A69A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080468"/>
              </p:ext>
            </p:extLst>
          </p:nvPr>
        </p:nvGraphicFramePr>
        <p:xfrm>
          <a:off x="4257968" y="5486400"/>
          <a:ext cx="1473200" cy="116840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73200">
                  <a:extLst>
                    <a:ext uri="{9D8B030D-6E8A-4147-A177-3AD203B41FA5}">
                      <a16:colId xmlns:a16="http://schemas.microsoft.com/office/drawing/2014/main" val="1796817217"/>
                    </a:ext>
                  </a:extLst>
                </a:gridCol>
              </a:tblGrid>
              <a:tr h="38946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Internet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373327"/>
                  </a:ext>
                </a:extLst>
              </a:tr>
              <a:tr h="38946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Link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252557"/>
                  </a:ext>
                </a:extLst>
              </a:tr>
              <a:tr h="38946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Physical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647256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F9E1CA4-9765-48CB-AB35-9826C97C76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891855"/>
              </p:ext>
            </p:extLst>
          </p:nvPr>
        </p:nvGraphicFramePr>
        <p:xfrm>
          <a:off x="6543968" y="5486399"/>
          <a:ext cx="1473200" cy="116840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73200">
                  <a:extLst>
                    <a:ext uri="{9D8B030D-6E8A-4147-A177-3AD203B41FA5}">
                      <a16:colId xmlns:a16="http://schemas.microsoft.com/office/drawing/2014/main" val="1796817217"/>
                    </a:ext>
                  </a:extLst>
                </a:gridCol>
              </a:tblGrid>
              <a:tr h="38946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Internet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373327"/>
                  </a:ext>
                </a:extLst>
              </a:tr>
              <a:tr h="38946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Link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252557"/>
                  </a:ext>
                </a:extLst>
              </a:tr>
              <a:tr h="38946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Physical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647256"/>
                  </a:ext>
                </a:extLst>
              </a:tr>
            </a:tbl>
          </a:graphicData>
        </a:graphic>
      </p:graphicFrame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E8F5E7D-B93F-4A5C-B0D8-066C97C51384}"/>
              </a:ext>
            </a:extLst>
          </p:cNvPr>
          <p:cNvCxnSpPr/>
          <p:nvPr/>
        </p:nvCxnSpPr>
        <p:spPr>
          <a:xfrm>
            <a:off x="3597568" y="4800600"/>
            <a:ext cx="0" cy="152400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4DA83D2-F263-4A51-A8A3-9D91228C9D8C}"/>
              </a:ext>
            </a:extLst>
          </p:cNvPr>
          <p:cNvCxnSpPr>
            <a:cxnSpLocks/>
          </p:cNvCxnSpPr>
          <p:nvPr/>
        </p:nvCxnSpPr>
        <p:spPr>
          <a:xfrm flipV="1">
            <a:off x="8626768" y="4800600"/>
            <a:ext cx="0" cy="152400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8423F5E-9485-491E-B272-6A15944E08E8}"/>
              </a:ext>
            </a:extLst>
          </p:cNvPr>
          <p:cNvCxnSpPr>
            <a:cxnSpLocks/>
          </p:cNvCxnSpPr>
          <p:nvPr/>
        </p:nvCxnSpPr>
        <p:spPr>
          <a:xfrm>
            <a:off x="5883568" y="5675740"/>
            <a:ext cx="0" cy="64886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C749FF7-A608-417F-B762-0DF8D9424A94}"/>
              </a:ext>
            </a:extLst>
          </p:cNvPr>
          <p:cNvCxnSpPr>
            <a:cxnSpLocks/>
          </p:cNvCxnSpPr>
          <p:nvPr/>
        </p:nvCxnSpPr>
        <p:spPr>
          <a:xfrm>
            <a:off x="8169568" y="5675740"/>
            <a:ext cx="0" cy="64886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F3884CA-7965-4787-A191-262C63315A21}"/>
              </a:ext>
            </a:extLst>
          </p:cNvPr>
          <p:cNvCxnSpPr>
            <a:cxnSpLocks/>
          </p:cNvCxnSpPr>
          <p:nvPr/>
        </p:nvCxnSpPr>
        <p:spPr>
          <a:xfrm flipV="1">
            <a:off x="6416968" y="5675740"/>
            <a:ext cx="0" cy="64886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035D3F7-AE10-4E8C-B3B0-DC6805F44087}"/>
              </a:ext>
            </a:extLst>
          </p:cNvPr>
          <p:cNvCxnSpPr>
            <a:cxnSpLocks/>
          </p:cNvCxnSpPr>
          <p:nvPr/>
        </p:nvCxnSpPr>
        <p:spPr>
          <a:xfrm flipV="1">
            <a:off x="4054768" y="5675740"/>
            <a:ext cx="0" cy="64886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8" name="Graphic 17" descr="Computer">
            <a:extLst>
              <a:ext uri="{FF2B5EF4-FFF2-40B4-BE49-F238E27FC236}">
                <a16:creationId xmlns:a16="http://schemas.microsoft.com/office/drawing/2014/main" id="{64103AE1-BBA5-437B-BC67-4AC005091B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60602" y="3799608"/>
            <a:ext cx="973283" cy="973283"/>
          </a:xfrm>
          <a:prstGeom prst="rect">
            <a:avLst/>
          </a:prstGeom>
        </p:spPr>
      </p:pic>
      <p:pic>
        <p:nvPicPr>
          <p:cNvPr id="19" name="Graphic 18" descr="Computer">
            <a:extLst>
              <a:ext uri="{FF2B5EF4-FFF2-40B4-BE49-F238E27FC236}">
                <a16:creationId xmlns:a16="http://schemas.microsoft.com/office/drawing/2014/main" id="{0C2400FE-756B-4F99-B57C-8CDB5D0939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88010" y="3834822"/>
            <a:ext cx="973283" cy="973283"/>
          </a:xfrm>
          <a:prstGeom prst="rect">
            <a:avLst/>
          </a:prstGeom>
        </p:spPr>
      </p:pic>
      <p:pic>
        <p:nvPicPr>
          <p:cNvPr id="20" name="Graphic 19" descr="DVD player">
            <a:extLst>
              <a:ext uri="{FF2B5EF4-FFF2-40B4-BE49-F238E27FC236}">
                <a16:creationId xmlns:a16="http://schemas.microsoft.com/office/drawing/2014/main" id="{9CC70F7E-2523-4A43-8603-F0DC9907815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65745" y="4712855"/>
            <a:ext cx="914400" cy="914400"/>
          </a:xfrm>
          <a:prstGeom prst="rect">
            <a:avLst/>
          </a:prstGeom>
        </p:spPr>
      </p:pic>
      <p:pic>
        <p:nvPicPr>
          <p:cNvPr id="21" name="Graphic 20" descr="DVD player">
            <a:extLst>
              <a:ext uri="{FF2B5EF4-FFF2-40B4-BE49-F238E27FC236}">
                <a16:creationId xmlns:a16="http://schemas.microsoft.com/office/drawing/2014/main" id="{95DC6D6F-6CBF-4160-A291-6CB62A41BA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790360" y="47244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929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66824-1C76-4FEF-9FB9-2A79F0A34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59FC7B-CD78-4FB4-87D8-884B27508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Application layer</a:t>
            </a:r>
          </a:p>
          <a:p>
            <a:pPr lvl="1"/>
            <a:r>
              <a:rPr lang="en-US" dirty="0"/>
              <a:t>Logical endpoints of communication</a:t>
            </a:r>
          </a:p>
          <a:p>
            <a:pPr lvl="1"/>
            <a:r>
              <a:rPr lang="en-US" dirty="0"/>
              <a:t>Actual processes that are talking to each other</a:t>
            </a:r>
          </a:p>
          <a:p>
            <a:pPr lvl="1"/>
            <a:r>
              <a:rPr lang="en-US" dirty="0"/>
              <a:t>Example protocols: HTTP, FTP, SSH</a:t>
            </a:r>
          </a:p>
          <a:p>
            <a:r>
              <a:rPr lang="en-US" dirty="0"/>
              <a:t>Transport layer</a:t>
            </a:r>
          </a:p>
          <a:p>
            <a:pPr lvl="1"/>
            <a:r>
              <a:rPr lang="en-US" dirty="0"/>
              <a:t>Implemented as sockets, the software endpoints of communication</a:t>
            </a:r>
          </a:p>
          <a:p>
            <a:pPr lvl="1"/>
            <a:r>
              <a:rPr lang="en-US" dirty="0"/>
              <a:t>Provides message passing system calls</a:t>
            </a:r>
          </a:p>
          <a:p>
            <a:pPr lvl="1"/>
            <a:r>
              <a:rPr lang="en-US" dirty="0"/>
              <a:t>Breaks down messages into fixed-size segments</a:t>
            </a:r>
          </a:p>
          <a:p>
            <a:pPr lvl="1"/>
            <a:r>
              <a:rPr lang="en-US" dirty="0"/>
              <a:t>Demultiplexes: Takes all messages arriving at the machine and sends them to appropriate processes by port number</a:t>
            </a:r>
          </a:p>
          <a:p>
            <a:pPr lvl="1"/>
            <a:r>
              <a:rPr lang="en-US" dirty="0"/>
              <a:t>Example protocols: TCP and UDP</a:t>
            </a:r>
          </a:p>
        </p:txBody>
      </p:sp>
    </p:spTree>
    <p:extLst>
      <p:ext uri="{BB962C8B-B14F-4D97-AF65-F5344CB8AC3E}">
        <p14:creationId xmlns:p14="http://schemas.microsoft.com/office/powerpoint/2010/main" val="1653294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E5176-293F-44C8-9B61-7A14580FA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Layers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B4E84-EE2B-402E-A166-E12DC181C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Internet layer</a:t>
            </a:r>
          </a:p>
          <a:p>
            <a:pPr lvl="1"/>
            <a:r>
              <a:rPr lang="en-US" dirty="0"/>
              <a:t>Provides point-to-point communication between hosts and routers</a:t>
            </a:r>
          </a:p>
          <a:p>
            <a:pPr lvl="1"/>
            <a:r>
              <a:rPr lang="en-US" dirty="0"/>
              <a:t>Uses addresses to determine the logical location of hosts</a:t>
            </a:r>
          </a:p>
          <a:p>
            <a:pPr lvl="1"/>
            <a:r>
              <a:rPr lang="en-US" dirty="0"/>
              <a:t>Determines the route that packets will travel along</a:t>
            </a:r>
          </a:p>
          <a:p>
            <a:r>
              <a:rPr lang="en-US" dirty="0"/>
              <a:t>Link layer</a:t>
            </a:r>
          </a:p>
          <a:p>
            <a:pPr lvl="1"/>
            <a:r>
              <a:rPr lang="en-US" dirty="0"/>
              <a:t>Sends packets between devices on the same network</a:t>
            </a:r>
          </a:p>
          <a:p>
            <a:pPr lvl="1"/>
            <a:r>
              <a:rPr lang="en-US" dirty="0"/>
              <a:t>Closely tied to hardware</a:t>
            </a:r>
          </a:p>
          <a:p>
            <a:pPr lvl="1"/>
            <a:r>
              <a:rPr lang="en-US" dirty="0"/>
              <a:t>Example protocols: Ethernet, </a:t>
            </a:r>
            <a:r>
              <a:rPr lang="en-US" dirty="0" err="1"/>
              <a:t>WiFi</a:t>
            </a:r>
            <a:r>
              <a:rPr lang="en-US" dirty="0"/>
              <a:t>, Bluetooth</a:t>
            </a:r>
          </a:p>
          <a:p>
            <a:r>
              <a:rPr lang="en-US" dirty="0"/>
              <a:t>Physical layer</a:t>
            </a:r>
          </a:p>
          <a:p>
            <a:pPr lvl="1"/>
            <a:r>
              <a:rPr lang="en-US" dirty="0"/>
              <a:t>Actual hardware</a:t>
            </a:r>
          </a:p>
          <a:p>
            <a:pPr lvl="1"/>
            <a:r>
              <a:rPr lang="en-US" dirty="0"/>
              <a:t>Interprets electrons or radio waves as bits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630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73DFB-7B0C-485C-B6B2-CBCC7E4C3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056345-3A15-4BA3-B410-E1264CC30F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74364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Every system of computer networking we'll talk about uses packets</a:t>
            </a:r>
          </a:p>
          <a:p>
            <a:pPr lvl="1"/>
            <a:r>
              <a:rPr lang="en-US" dirty="0"/>
              <a:t>A </a:t>
            </a:r>
            <a:r>
              <a:rPr lang="en-US" b="1" dirty="0"/>
              <a:t>packet</a:t>
            </a:r>
            <a:r>
              <a:rPr lang="en-US" dirty="0"/>
              <a:t> is chunk of data with header information like ports and addresses</a:t>
            </a:r>
          </a:p>
          <a:p>
            <a:r>
              <a:rPr lang="en-US" dirty="0"/>
              <a:t>Each layer encapsulates the data from the layer above it for transmission</a:t>
            </a:r>
          </a:p>
          <a:p>
            <a:pPr lvl="1"/>
            <a:r>
              <a:rPr lang="en-US" dirty="0"/>
              <a:t>The application data is usually bigger than the headers, but we don't draw it to scale</a:t>
            </a:r>
          </a:p>
          <a:p>
            <a:r>
              <a:rPr lang="en-US" dirty="0"/>
              <a:t>When being technical, each layer calls its packets different things:</a:t>
            </a:r>
          </a:p>
          <a:p>
            <a:pPr lvl="1"/>
            <a:r>
              <a:rPr lang="en-US" dirty="0"/>
              <a:t>Transport layer: </a:t>
            </a:r>
            <a:r>
              <a:rPr lang="en-US" b="1" dirty="0"/>
              <a:t>segments</a:t>
            </a:r>
          </a:p>
          <a:p>
            <a:pPr lvl="1"/>
            <a:r>
              <a:rPr lang="en-US"/>
              <a:t>Internet </a:t>
            </a:r>
            <a:r>
              <a:rPr lang="en-US" dirty="0"/>
              <a:t>layer: </a:t>
            </a:r>
            <a:r>
              <a:rPr lang="en-US" b="1" dirty="0"/>
              <a:t>packets</a:t>
            </a:r>
          </a:p>
          <a:p>
            <a:pPr lvl="1"/>
            <a:r>
              <a:rPr lang="en-US" dirty="0"/>
              <a:t>Link layer: </a:t>
            </a:r>
            <a:r>
              <a:rPr lang="en-US" b="1" dirty="0"/>
              <a:t>frames</a:t>
            </a:r>
          </a:p>
          <a:p>
            <a:r>
              <a:rPr lang="en-US" b="1" dirty="0"/>
              <a:t>Datagram</a:t>
            </a:r>
            <a:r>
              <a:rPr lang="en-US" dirty="0"/>
              <a:t> is also used as a synonym for packet</a:t>
            </a:r>
          </a:p>
          <a:p>
            <a:r>
              <a:rPr lang="en-US" dirty="0"/>
              <a:t>Be aware that all these terms get thrown around</a:t>
            </a:r>
          </a:p>
          <a:p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9AB85A6-38AF-4317-9AF2-2AAAC47B0C51}"/>
              </a:ext>
            </a:extLst>
          </p:cNvPr>
          <p:cNvGrpSpPr/>
          <p:nvPr/>
        </p:nvGrpSpPr>
        <p:grpSpPr>
          <a:xfrm>
            <a:off x="2019300" y="5006167"/>
            <a:ext cx="8153400" cy="1597152"/>
            <a:chOff x="1600200" y="4956048"/>
            <a:chExt cx="8153400" cy="1597152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034B7162-E063-45D6-AE09-9134F3199EB7}"/>
                </a:ext>
              </a:extLst>
            </p:cNvPr>
            <p:cNvSpPr/>
            <p:nvPr/>
          </p:nvSpPr>
          <p:spPr>
            <a:xfrm>
              <a:off x="1600200" y="4956048"/>
              <a:ext cx="8153400" cy="15971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2534827-C069-4BC1-9E9D-EE5E11E5E7C3}"/>
                </a:ext>
              </a:extLst>
            </p:cNvPr>
            <p:cNvSpPr/>
            <p:nvPr/>
          </p:nvSpPr>
          <p:spPr>
            <a:xfrm>
              <a:off x="3505200" y="4956048"/>
              <a:ext cx="6248400" cy="1597152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1154E52-20EC-4102-BB8F-15DD1D3C89C4}"/>
                </a:ext>
              </a:extLst>
            </p:cNvPr>
            <p:cNvSpPr/>
            <p:nvPr/>
          </p:nvSpPr>
          <p:spPr>
            <a:xfrm>
              <a:off x="5410200" y="4956048"/>
              <a:ext cx="4343400" cy="1597152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42FA481-6725-4488-8CFE-59F5B33B71B6}"/>
                </a:ext>
              </a:extLst>
            </p:cNvPr>
            <p:cNvSpPr/>
            <p:nvPr/>
          </p:nvSpPr>
          <p:spPr>
            <a:xfrm>
              <a:off x="1752600" y="5113700"/>
              <a:ext cx="1600200" cy="1290148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Link</a:t>
              </a:r>
            </a:p>
            <a:p>
              <a:pPr algn="ctr"/>
              <a:r>
                <a:rPr lang="en-US" dirty="0"/>
                <a:t>Header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234DDE9-CA2C-49ED-89C4-7B3D61A64729}"/>
                </a:ext>
              </a:extLst>
            </p:cNvPr>
            <p:cNvSpPr/>
            <p:nvPr/>
          </p:nvSpPr>
          <p:spPr>
            <a:xfrm>
              <a:off x="3657600" y="5113700"/>
              <a:ext cx="1600200" cy="1290148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Internet Header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4CAD70F-A8ED-4BA4-BADD-C28D0228961B}"/>
                </a:ext>
              </a:extLst>
            </p:cNvPr>
            <p:cNvSpPr/>
            <p:nvPr/>
          </p:nvSpPr>
          <p:spPr>
            <a:xfrm>
              <a:off x="5562600" y="5108448"/>
              <a:ext cx="1600200" cy="129014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Transport Header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CF28BB6-5FB9-4AD1-98D2-874C96458B31}"/>
                </a:ext>
              </a:extLst>
            </p:cNvPr>
            <p:cNvSpPr/>
            <p:nvPr/>
          </p:nvSpPr>
          <p:spPr>
            <a:xfrm>
              <a:off x="7315200" y="5108448"/>
              <a:ext cx="2286000" cy="1290148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Application Data</a:t>
              </a: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DF7E76B2-F930-42D9-8055-65745A8638B9}"/>
              </a:ext>
            </a:extLst>
          </p:cNvPr>
          <p:cNvSpPr txBox="1"/>
          <p:nvPr/>
        </p:nvSpPr>
        <p:spPr>
          <a:xfrm>
            <a:off x="2140628" y="4572000"/>
            <a:ext cx="16562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Link Layer Frame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C874496-FCB0-4A2D-B637-01AA138A04BF}"/>
              </a:ext>
            </a:extLst>
          </p:cNvPr>
          <p:cNvSpPr txBox="1"/>
          <p:nvPr/>
        </p:nvSpPr>
        <p:spPr>
          <a:xfrm>
            <a:off x="3874378" y="4572000"/>
            <a:ext cx="20048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3">
                    <a:lumMod val="75000"/>
                  </a:schemeClr>
                </a:solidFill>
              </a:rPr>
              <a:t>Internet Layer Packet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C9E2DDE-DDE7-41FF-8D2D-9BF187291106}"/>
              </a:ext>
            </a:extLst>
          </p:cNvPr>
          <p:cNvSpPr txBox="1"/>
          <p:nvPr/>
        </p:nvSpPr>
        <p:spPr>
          <a:xfrm>
            <a:off x="5779378" y="4572000"/>
            <a:ext cx="23387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Transport Layer Segment</a:t>
            </a:r>
          </a:p>
        </p:txBody>
      </p:sp>
    </p:spTree>
    <p:extLst>
      <p:ext uri="{BB962C8B-B14F-4D97-AF65-F5344CB8AC3E}">
        <p14:creationId xmlns:p14="http://schemas.microsoft.com/office/powerpoint/2010/main" val="4001771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78458-8918-47E9-ABC1-106E19386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protocols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DB2D00-E282-4235-AB6B-D37CC6E920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protocol stack has a layered architecture</a:t>
            </a:r>
          </a:p>
          <a:p>
            <a:r>
              <a:rPr lang="en-US" dirty="0"/>
              <a:t>Network applications usually use a client-server or a peer-to-peer architecture</a:t>
            </a:r>
          </a:p>
          <a:p>
            <a:r>
              <a:rPr lang="en-US" dirty="0"/>
              <a:t>Whether client-server or peer-to-peer, one host creates a server socket to listen and another host creates a socket to connect to the server socket</a:t>
            </a:r>
          </a:p>
          <a:p>
            <a:r>
              <a:rPr lang="en-US" dirty="0"/>
              <a:t>The most significant difference is that, in peer-to-peer, hosts are serving as both client and server</a:t>
            </a:r>
          </a:p>
          <a:p>
            <a:r>
              <a:rPr lang="en-US" dirty="0"/>
              <a:t>In client-server, the client is often considered untrusted and must go through some authentication to get services from the server</a:t>
            </a:r>
          </a:p>
        </p:txBody>
      </p:sp>
    </p:spTree>
    <p:extLst>
      <p:ext uri="{BB962C8B-B14F-4D97-AF65-F5344CB8AC3E}">
        <p14:creationId xmlns:p14="http://schemas.microsoft.com/office/powerpoint/2010/main" val="3739934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84995-C834-4CB0-8191-44F0246AF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Naming and addressing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99D888-5710-49DC-9463-F955B9C111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54940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Local IPC used a name that often mapped to a path in the file system</a:t>
            </a:r>
          </a:p>
          <a:p>
            <a:r>
              <a:rPr lang="en-US" dirty="0"/>
              <a:t>Networked IPC usually needs more information:</a:t>
            </a:r>
          </a:p>
          <a:p>
            <a:pPr lvl="1"/>
            <a:r>
              <a:rPr lang="en-US" dirty="0"/>
              <a:t>Host to connect to</a:t>
            </a:r>
          </a:p>
          <a:p>
            <a:pPr lvl="1"/>
            <a:r>
              <a:rPr lang="en-US" dirty="0"/>
              <a:t>Sometimes port</a:t>
            </a:r>
          </a:p>
          <a:p>
            <a:pPr lvl="1"/>
            <a:r>
              <a:rPr lang="en-US" dirty="0"/>
              <a:t>File or resource being requested</a:t>
            </a:r>
          </a:p>
          <a:p>
            <a:r>
              <a:rPr lang="en-US" dirty="0"/>
              <a:t>A standard form for this information is a uniform resource identifier (URI):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Note that brackets mark optional entities</a:t>
            </a:r>
          </a:p>
          <a:p>
            <a:pPr marL="118872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E9AF0D8-A3FA-4D53-8021-E206C11933AC}"/>
              </a:ext>
            </a:extLst>
          </p:cNvPr>
          <p:cNvSpPr/>
          <p:nvPr/>
        </p:nvSpPr>
        <p:spPr>
          <a:xfrm>
            <a:off x="609600" y="5029200"/>
            <a:ext cx="10744200" cy="533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URI = scheme:[//authority]path[?query][#fragment]</a:t>
            </a:r>
          </a:p>
        </p:txBody>
      </p:sp>
    </p:spTree>
    <p:extLst>
      <p:ext uri="{BB962C8B-B14F-4D97-AF65-F5344CB8AC3E}">
        <p14:creationId xmlns:p14="http://schemas.microsoft.com/office/powerpoint/2010/main" val="847481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E338A-DFF3-4BD3-B952-EB014FD39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Breaking down the URI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7EFCDC-704C-43C0-A6AB-F570070D67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1" y="2133600"/>
            <a:ext cx="5638800" cy="4568952"/>
          </a:xfrm>
        </p:spPr>
        <p:txBody>
          <a:bodyPr>
            <a:normAutofit fontScale="55000" lnSpcReduction="20000"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scheme</a:t>
            </a:r>
          </a:p>
          <a:p>
            <a:pPr lvl="1"/>
            <a:r>
              <a:rPr lang="en-US" dirty="0"/>
              <a:t>Application layer protocol being used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</a:p>
          <a:p>
            <a:pPr lvl="1"/>
            <a:r>
              <a:rPr lang="en-US" dirty="0"/>
              <a:t>Data fields joined together with delimiters</a:t>
            </a:r>
          </a:p>
          <a:p>
            <a:pPr lvl="1"/>
            <a:r>
              <a:rPr lang="en-US" dirty="0"/>
              <a:t>File paths are common, using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/>
              <a:t> as a delimiter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query</a:t>
            </a:r>
          </a:p>
          <a:p>
            <a:pPr lvl="1"/>
            <a:r>
              <a:rPr lang="en-US" dirty="0"/>
              <a:t>Gives additional user input</a:t>
            </a:r>
          </a:p>
          <a:p>
            <a:pPr lvl="1"/>
            <a:r>
              <a:rPr lang="en-US" dirty="0"/>
              <a:t>Example: data that can be used in a database query when dynamically generating a webpage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fragment</a:t>
            </a:r>
          </a:p>
          <a:p>
            <a:pPr lvl="1"/>
            <a:r>
              <a:rPr lang="en-US" dirty="0"/>
              <a:t>Customizes the view</a:t>
            </a:r>
          </a:p>
          <a:p>
            <a:pPr lvl="1"/>
            <a:r>
              <a:rPr lang="en-US" dirty="0"/>
              <a:t>Example: used to link to a particular part of an HTML page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authority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host</a:t>
            </a:r>
            <a:r>
              <a:rPr lang="en-US" dirty="0"/>
              <a:t> is a domain name or an IP address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port</a:t>
            </a:r>
            <a:r>
              <a:rPr lang="en-US" dirty="0"/>
              <a:t> number shows which process to contact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userinfo</a:t>
            </a:r>
            <a:r>
              <a:rPr lang="en-US" dirty="0"/>
              <a:t> gives user information like account name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01C20CE-6872-4868-8AD2-FF2299C66232}"/>
              </a:ext>
            </a:extLst>
          </p:cNvPr>
          <p:cNvSpPr/>
          <p:nvPr/>
        </p:nvSpPr>
        <p:spPr>
          <a:xfrm>
            <a:off x="304800" y="1600200"/>
            <a:ext cx="7772400" cy="457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URI = scheme:[//authority]path[?query][#fragment]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FDB1E9-FD4C-45DF-9237-B28911C0CF2F}"/>
              </a:ext>
            </a:extLst>
          </p:cNvPr>
          <p:cNvSpPr/>
          <p:nvPr/>
        </p:nvSpPr>
        <p:spPr>
          <a:xfrm>
            <a:off x="304800" y="5181600"/>
            <a:ext cx="5410200" cy="457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authority = 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userinfo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@]host[:port]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8CF73CF-49B8-4F70-868B-C25B8620AC62}"/>
              </a:ext>
            </a:extLst>
          </p:cNvPr>
          <p:cNvSpPr/>
          <p:nvPr/>
        </p:nvSpPr>
        <p:spPr>
          <a:xfrm>
            <a:off x="5867401" y="2362200"/>
            <a:ext cx="6019799" cy="4038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b="1" dirty="0"/>
              <a:t>Examples</a:t>
            </a:r>
          </a:p>
          <a:p>
            <a:endParaRPr lang="en-US" sz="2400" dirty="0"/>
          </a:p>
          <a:p>
            <a:r>
              <a:rPr lang="en-US" sz="1600" dirty="0">
                <a:solidFill>
                  <a:schemeClr val="accent2"/>
                </a:solidFill>
              </a:rPr>
              <a:t>scheme</a:t>
            </a:r>
            <a:r>
              <a:rPr lang="en-US" sz="1600" dirty="0"/>
              <a:t>                                                         </a:t>
            </a:r>
            <a:r>
              <a:rPr lang="en-US" sz="1600" dirty="0">
                <a:solidFill>
                  <a:schemeClr val="accent1"/>
                </a:solidFill>
              </a:rPr>
              <a:t>path</a:t>
            </a:r>
            <a:r>
              <a:rPr lang="en-US" sz="1600" dirty="0"/>
              <a:t>                                      </a:t>
            </a:r>
            <a:r>
              <a:rPr lang="en-US" sz="1600" dirty="0">
                <a:solidFill>
                  <a:schemeClr val="accent5"/>
                </a:solidFill>
              </a:rPr>
              <a:t>fragment</a:t>
            </a:r>
          </a:p>
          <a:p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sz="1600" b="1" dirty="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//localhost:8080</a:t>
            </a:r>
            <a:r>
              <a:rPr lang="en-US" sz="16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/helloworld</a:t>
            </a:r>
            <a:r>
              <a:rPr lang="en-US" sz="16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?user=alice</a:t>
            </a:r>
            <a:r>
              <a:rPr lang="en-US" sz="16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#top</a:t>
            </a:r>
          </a:p>
          <a:p>
            <a:r>
              <a:rPr lang="en-US" sz="1600" dirty="0"/>
              <a:t>                     </a:t>
            </a:r>
            <a:r>
              <a:rPr lang="en-US" sz="1600" dirty="0">
                <a:solidFill>
                  <a:schemeClr val="accent4"/>
                </a:solidFill>
              </a:rPr>
              <a:t>authority</a:t>
            </a:r>
            <a:r>
              <a:rPr lang="en-US" sz="1600" dirty="0"/>
              <a:t>                                                                </a:t>
            </a:r>
            <a:r>
              <a:rPr lang="en-US" sz="1600" dirty="0">
                <a:solidFill>
                  <a:schemeClr val="accent6"/>
                </a:solidFill>
              </a:rPr>
              <a:t>query</a:t>
            </a:r>
          </a:p>
          <a:p>
            <a:endParaRPr lang="en-US" sz="2400" dirty="0"/>
          </a:p>
          <a:p>
            <a:r>
              <a:rPr lang="en-US" sz="1600" dirty="0">
                <a:solidFill>
                  <a:schemeClr val="accent2"/>
                </a:solidFill>
              </a:rPr>
              <a:t>scheme                                                        </a:t>
            </a:r>
          </a:p>
          <a:p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mailto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sz="16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dbowie@gmail.com</a:t>
            </a:r>
          </a:p>
          <a:p>
            <a:r>
              <a:rPr lang="en-US" sz="1600" dirty="0">
                <a:solidFill>
                  <a:schemeClr val="accent1"/>
                </a:solidFill>
              </a:rPr>
              <a:t>                                      path</a:t>
            </a:r>
            <a:endParaRPr lang="en-US" sz="16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/>
          </a:p>
          <a:p>
            <a:r>
              <a:rPr lang="en-US" sz="1600" dirty="0">
                <a:solidFill>
                  <a:schemeClr val="accent2"/>
                </a:solidFill>
              </a:rPr>
              <a:t>scheme                                                        </a:t>
            </a:r>
          </a:p>
          <a:p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sz="16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comp.systems.networks.uri.announcements</a:t>
            </a:r>
          </a:p>
          <a:p>
            <a:r>
              <a:rPr lang="en-US" sz="1600" dirty="0">
                <a:solidFill>
                  <a:schemeClr val="accent1"/>
                </a:solidFill>
              </a:rPr>
              <a:t>                                                          path</a:t>
            </a:r>
            <a:endParaRPr lang="en-US" sz="16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735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29C99-331F-4D4F-8291-9B6D132DC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RFCs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999E90-B82E-4EE8-881C-3139FACAA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6781800" cy="462560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Internet Engineering Task Force (IETF) is the body in charge of the standards for Internet communication protocols</a:t>
            </a:r>
          </a:p>
          <a:p>
            <a:r>
              <a:rPr lang="en-US" dirty="0"/>
              <a:t>The standards are defined with community involvement in documents called </a:t>
            </a:r>
            <a:r>
              <a:rPr lang="en-US" b="1" dirty="0"/>
              <a:t>requests for comment</a:t>
            </a:r>
            <a:r>
              <a:rPr lang="en-US" dirty="0"/>
              <a:t> (RFCs)</a:t>
            </a:r>
          </a:p>
          <a:p>
            <a:pPr lvl="1"/>
            <a:r>
              <a:rPr lang="en-US" dirty="0"/>
              <a:t>Downloadable here: </a:t>
            </a:r>
            <a:r>
              <a:rPr lang="en-US" dirty="0">
                <a:hlinkClick r:id="rId2"/>
              </a:rPr>
              <a:t>https://tools.ietf.org/rfc/</a:t>
            </a:r>
            <a:endParaRPr lang="en-US" dirty="0"/>
          </a:p>
          <a:p>
            <a:r>
              <a:rPr lang="en-US" dirty="0"/>
              <a:t>RFCs are the official standards for how things are supposed to work</a:t>
            </a:r>
          </a:p>
          <a:p>
            <a:pPr lvl="1"/>
            <a:r>
              <a:rPr lang="en-US" dirty="0"/>
              <a:t>Some things don't have RFCs</a:t>
            </a:r>
          </a:p>
          <a:p>
            <a:pPr lvl="1"/>
            <a:r>
              <a:rPr lang="en-US" dirty="0"/>
              <a:t>Big companies often extend the protocols or violate them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536E42A-B53D-48CE-A1BD-2E5A34FB08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050235"/>
              </p:ext>
            </p:extLst>
          </p:nvPr>
        </p:nvGraphicFramePr>
        <p:xfrm>
          <a:off x="7543800" y="1676400"/>
          <a:ext cx="4500816" cy="428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1594">
                  <a:extLst>
                    <a:ext uri="{9D8B030D-6E8A-4147-A177-3AD203B41FA5}">
                      <a16:colId xmlns:a16="http://schemas.microsoft.com/office/drawing/2014/main" val="3747817666"/>
                    </a:ext>
                  </a:extLst>
                </a:gridCol>
                <a:gridCol w="3579222">
                  <a:extLst>
                    <a:ext uri="{9D8B030D-6E8A-4147-A177-3AD203B41FA5}">
                      <a16:colId xmlns:a16="http://schemas.microsoft.com/office/drawing/2014/main" val="1217371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>
                          <a:effectLst/>
                        </a:rPr>
                        <a:t>RFC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>
                          <a:effectLst/>
                        </a:rPr>
                        <a:t>Purpose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98749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>
                          <a:effectLst/>
                        </a:rPr>
                        <a:t>768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</a:rPr>
                        <a:t>UDP: unreliable transport layer protocol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989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>
                          <a:effectLst/>
                        </a:rPr>
                        <a:t>791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</a:rPr>
                        <a:t>IPv4: network layer protocol (version 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05144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>
                          <a:effectLst/>
                        </a:rPr>
                        <a:t>793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</a:rPr>
                        <a:t>TCP: reliable transport layer protocol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6339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>
                          <a:effectLst/>
                        </a:rPr>
                        <a:t>959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</a:rPr>
                        <a:t>FTP: file transfer protocol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59396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>
                          <a:effectLst/>
                        </a:rPr>
                        <a:t>1034,</a:t>
                      </a:r>
                    </a:p>
                    <a:p>
                      <a:pPr algn="ctr" fontAlgn="ctr"/>
                      <a:r>
                        <a:rPr lang="en-US" sz="1600" dirty="0">
                          <a:effectLst/>
                        </a:rPr>
                        <a:t>1035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</a:rPr>
                        <a:t>DNS: domain name translation database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0639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>
                          <a:effectLst/>
                        </a:rPr>
                        <a:t>2026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effectLst/>
                        </a:rPr>
                        <a:t>Defines the RFC 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647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>
                          <a:effectLst/>
                        </a:rPr>
                        <a:t>2131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</a:rPr>
                        <a:t>DHCP: dynamic IP addressing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91546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>
                          <a:effectLst/>
                        </a:rPr>
                        <a:t>2616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</a:rPr>
                        <a:t>HTTP/1.1: serving web pages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9079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>
                          <a:effectLst/>
                        </a:rPr>
                        <a:t>3986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effectLst/>
                        </a:rPr>
                        <a:t>Structure and interpretation of a URI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31219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>
                          <a:effectLst/>
                        </a:rPr>
                        <a:t>8200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</a:rPr>
                        <a:t>IPv6: network layer protocol (version 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74738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4223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DF724-D13A-417B-9F65-47346CD4B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Backus-Naur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290F7-079F-4E5A-9C1D-BCBB2EC57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RFCs often include descriptions of messages or protocols using Backus-Naur Form (BNF)</a:t>
            </a:r>
          </a:p>
          <a:p>
            <a:r>
              <a:rPr lang="en-US" dirty="0"/>
              <a:t>BNF is a way to express context-free grammars</a:t>
            </a:r>
          </a:p>
          <a:p>
            <a:r>
              <a:rPr lang="en-US" dirty="0"/>
              <a:t>A grammar is a list of rewriting rules showing the ways a structure can be broken down into simpler pieces</a:t>
            </a:r>
          </a:p>
          <a:p>
            <a:r>
              <a:rPr lang="en-US" dirty="0"/>
              <a:t>Special syntax:</a:t>
            </a:r>
          </a:p>
          <a:p>
            <a:pPr lvl="1"/>
            <a:r>
              <a:rPr lang="en-US" dirty="0"/>
              <a:t>| represents a choice between two alternatives</a:t>
            </a:r>
          </a:p>
          <a:p>
            <a:pPr lvl="1"/>
            <a:r>
              <a:rPr lang="en-US" dirty="0"/>
              <a:t>* represents 0 or more repetitions (sometimes put in front or in back, depending on the BNF style)</a:t>
            </a:r>
          </a:p>
          <a:p>
            <a:pPr lvl="1"/>
            <a:r>
              <a:rPr lang="en-US" dirty="0"/>
              <a:t>Brackets ( [ ] ) represent optional items</a:t>
            </a:r>
          </a:p>
          <a:p>
            <a:r>
              <a:rPr lang="en-US" dirty="0"/>
              <a:t>(Partial) example for English:</a:t>
            </a:r>
          </a:p>
          <a:p>
            <a:pPr lvl="1"/>
            <a:r>
              <a:rPr lang="en-US" dirty="0"/>
              <a:t>&lt;sentence&gt; ::= &lt;subject&gt; &lt;predicate&gt;</a:t>
            </a:r>
          </a:p>
          <a:p>
            <a:pPr lvl="1"/>
            <a:r>
              <a:rPr lang="en-US" dirty="0"/>
              <a:t>&lt;subject&gt; ::= &lt;noun&gt; | &lt;pronoun&gt;</a:t>
            </a:r>
          </a:p>
          <a:p>
            <a:pPr lvl="1"/>
            <a:r>
              <a:rPr lang="en-US" dirty="0"/>
              <a:t>&lt;noun&gt; ::= "wombat" | "bear" | "car" | …</a:t>
            </a:r>
          </a:p>
          <a:p>
            <a:pPr lvl="1"/>
            <a:r>
              <a:rPr lang="en-US" dirty="0"/>
              <a:t>&lt;pronoun&gt; ::= "he" | "she" | "it" | "they" | "we"</a:t>
            </a:r>
          </a:p>
          <a:p>
            <a:pPr lvl="1"/>
            <a:r>
              <a:rPr lang="en-US" dirty="0"/>
              <a:t>&lt;predicate&gt; ::= &lt;verb&gt; | &lt;verb&gt; &lt;noun&gt;</a:t>
            </a:r>
          </a:p>
          <a:p>
            <a:pPr lvl="1"/>
            <a:r>
              <a:rPr lang="en-US" dirty="0"/>
              <a:t>&lt;verb&gt; ::= "sings" | "walks" | "murders" | …</a:t>
            </a:r>
          </a:p>
        </p:txBody>
      </p:sp>
    </p:spTree>
    <p:extLst>
      <p:ext uri="{BB962C8B-B14F-4D97-AF65-F5344CB8AC3E}">
        <p14:creationId xmlns:p14="http://schemas.microsoft.com/office/powerpoint/2010/main" val="299850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A8FA5-4671-45F7-9863-3E63F792D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BNF for HTTP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3D41A3-12C1-4D4B-A1AA-78FBCC185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Here's part of the BNF for HTTP messages: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C09D86F-1396-42CB-AC75-0EE3A3F4C0F0}"/>
              </a:ext>
            </a:extLst>
          </p:cNvPr>
          <p:cNvSpPr/>
          <p:nvPr/>
        </p:nvSpPr>
        <p:spPr>
          <a:xfrm>
            <a:off x="457200" y="2667000"/>
            <a:ext cx="11201400" cy="3505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HTTP-message    = Request | Response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Request         = Request-line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*(( general-header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| request-header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| entity-header ) CRLF)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CRLF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[ message-body ]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Request-Line    = Method SP Request-URI SP HTTP-Version CRLF</a:t>
            </a:r>
          </a:p>
        </p:txBody>
      </p:sp>
    </p:spTree>
    <p:extLst>
      <p:ext uri="{BB962C8B-B14F-4D97-AF65-F5344CB8AC3E}">
        <p14:creationId xmlns:p14="http://schemas.microsoft.com/office/powerpoint/2010/main" val="906696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Exam 1!</a:t>
            </a:r>
          </a:p>
          <a:p>
            <a:r>
              <a:rPr lang="en-US" dirty="0"/>
              <a:t>Before that:</a:t>
            </a:r>
          </a:p>
          <a:p>
            <a:pPr lvl="1"/>
            <a:r>
              <a:rPr lang="en-US" dirty="0"/>
              <a:t>Review</a:t>
            </a:r>
          </a:p>
          <a:p>
            <a:r>
              <a:rPr lang="en-US" dirty="0"/>
              <a:t>Before that:</a:t>
            </a:r>
          </a:p>
          <a:p>
            <a:pPr lvl="1"/>
            <a:r>
              <a:rPr lang="en-US" dirty="0"/>
              <a:t>Shared memory</a:t>
            </a:r>
          </a:p>
          <a:p>
            <a:pPr lvl="1"/>
            <a:r>
              <a:rPr lang="en-US" dirty="0"/>
              <a:t>Semaphores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B3309-ABD0-4553-A048-130EBFC7C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HTTP message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3CE308-0872-4163-85BE-212BBA61B5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This HTTP message makes a GET request for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index.html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It also follows the BNF on the previous slide:</a:t>
            </a:r>
          </a:p>
          <a:p>
            <a:pPr lvl="1"/>
            <a:r>
              <a:rPr lang="en-US" dirty="0"/>
              <a:t>A request line</a:t>
            </a:r>
          </a:p>
          <a:p>
            <a:pPr lvl="1"/>
            <a:r>
              <a:rPr lang="en-US" dirty="0"/>
              <a:t>Three headers (followed by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CRLF</a:t>
            </a:r>
            <a:r>
              <a:rPr lang="en-US" dirty="0"/>
              <a:t> each)</a:t>
            </a:r>
          </a:p>
          <a:p>
            <a:pPr lvl="1"/>
            <a:r>
              <a:rPr lang="en-US" dirty="0"/>
              <a:t>No message body (because that's optional)</a:t>
            </a:r>
          </a:p>
          <a:p>
            <a:pPr lvl="1"/>
            <a:r>
              <a:rPr lang="en-US" dirty="0"/>
              <a:t>A final extra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CRLF</a:t>
            </a:r>
            <a:r>
              <a:rPr lang="en-US" dirty="0"/>
              <a:t> at the end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CE852B6-5F8C-423B-9E2D-8880EEEF913C}"/>
              </a:ext>
            </a:extLst>
          </p:cNvPr>
          <p:cNvSpPr/>
          <p:nvPr/>
        </p:nvSpPr>
        <p:spPr>
          <a:xfrm>
            <a:off x="457200" y="2362200"/>
            <a:ext cx="11201400" cy="1905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GET index.html HTTP/1.0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Accept-Charset: iso-8859-5, Unicode-1-1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Date: Tue, 19 Nov 2018 08:12:31 GMT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Accept-Encoding: *</a:t>
            </a:r>
          </a:p>
        </p:txBody>
      </p:sp>
    </p:spTree>
    <p:extLst>
      <p:ext uri="{BB962C8B-B14F-4D97-AF65-F5344CB8AC3E}">
        <p14:creationId xmlns:p14="http://schemas.microsoft.com/office/powerpoint/2010/main" val="962705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Sockets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Work on Assignment 4</a:t>
            </a:r>
          </a:p>
          <a:p>
            <a:pPr lvl="1"/>
            <a:r>
              <a:rPr lang="en-US" dirty="0"/>
              <a:t>Due next Monday</a:t>
            </a:r>
          </a:p>
          <a:p>
            <a:r>
              <a:rPr lang="en-US" dirty="0"/>
              <a:t>Read </a:t>
            </a:r>
            <a:r>
              <a:rPr lang="en-US"/>
              <a:t>section 4.4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C46EA-3EED-48D5-AD9C-2CBC4B46E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4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E5EF4A-A80C-4F37-AEB5-10B723D135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990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A5DD0-26F0-4596-BE60-6247257CE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9AEF09-0F96-4E81-A739-0206A7B018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308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45F35EC-2F05-4CA9-A9C3-6A28555B2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back at IPC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905EEE7-FA62-46CD-80A2-1FEB84362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Thus far, we have talked about communicating between processes on the </a:t>
            </a:r>
            <a:r>
              <a:rPr lang="en-US" i="1" dirty="0"/>
              <a:t>same</a:t>
            </a:r>
            <a:r>
              <a:rPr lang="en-US" dirty="0"/>
              <a:t> machine</a:t>
            </a:r>
          </a:p>
          <a:p>
            <a:r>
              <a:rPr lang="en-US" dirty="0"/>
              <a:t>IPC on a single machine can be used in different ways:</a:t>
            </a:r>
          </a:p>
          <a:p>
            <a:pPr lvl="1"/>
            <a:r>
              <a:rPr lang="en-US" dirty="0"/>
              <a:t>Complex applications that are spread into separate processes so that one process crashing doesn't bring everything down</a:t>
            </a:r>
          </a:p>
          <a:p>
            <a:pPr lvl="2"/>
            <a:r>
              <a:rPr lang="en-US" dirty="0"/>
              <a:t>Example: Web browser tabs running on separate processes</a:t>
            </a:r>
          </a:p>
          <a:p>
            <a:pPr lvl="1"/>
            <a:r>
              <a:rPr lang="en-US" dirty="0"/>
              <a:t>Tying together simpler applications by having them talk to each other</a:t>
            </a:r>
          </a:p>
          <a:p>
            <a:pPr lvl="2"/>
            <a:r>
              <a:rPr lang="en-US" dirty="0"/>
              <a:t>Example: Linking together command-line processes with pipes</a:t>
            </a:r>
          </a:p>
          <a:p>
            <a:r>
              <a:rPr lang="en-US" dirty="0"/>
              <a:t>Things can go wrong, but communication between processes is fundamentally reliable</a:t>
            </a:r>
          </a:p>
        </p:txBody>
      </p:sp>
    </p:spTree>
    <p:extLst>
      <p:ext uri="{BB962C8B-B14F-4D97-AF65-F5344CB8AC3E}">
        <p14:creationId xmlns:p14="http://schemas.microsoft.com/office/powerpoint/2010/main" val="2576347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34F79-471D-4C91-BEDA-D1BD79601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AD2CA-DB86-4313-B578-E7DED085A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IPC can be extended to processes working on </a:t>
            </a:r>
            <a:r>
              <a:rPr lang="en-US" i="1" dirty="0"/>
              <a:t>different</a:t>
            </a:r>
            <a:r>
              <a:rPr lang="en-US" dirty="0"/>
              <a:t> machines</a:t>
            </a:r>
          </a:p>
          <a:p>
            <a:pPr lvl="1"/>
            <a:r>
              <a:rPr lang="en-US" dirty="0"/>
              <a:t>The goal is still to do more complex computation than would be possible or convenient with a single process</a:t>
            </a:r>
          </a:p>
          <a:p>
            <a:r>
              <a:rPr lang="en-US" dirty="0"/>
              <a:t>However, communicating between processes on different machines is much less </a:t>
            </a:r>
            <a:r>
              <a:rPr lang="en-US" b="1" dirty="0"/>
              <a:t>reliable</a:t>
            </a:r>
          </a:p>
          <a:p>
            <a:r>
              <a:rPr lang="en-US" dirty="0"/>
              <a:t>This unreliability is particularly strong on the Internet</a:t>
            </a:r>
          </a:p>
          <a:p>
            <a:pPr lvl="1"/>
            <a:r>
              <a:rPr lang="en-US" dirty="0"/>
              <a:t>Servers can crash</a:t>
            </a:r>
          </a:p>
          <a:p>
            <a:pPr lvl="1"/>
            <a:r>
              <a:rPr lang="en-US" dirty="0"/>
              <a:t>Network outages can cause machines to be unreachable</a:t>
            </a:r>
          </a:p>
          <a:p>
            <a:pPr lvl="1"/>
            <a:r>
              <a:rPr lang="en-US" dirty="0"/>
              <a:t>General chaos means that everything can be working reasonably well and yet messages are sometimes lost</a:t>
            </a:r>
          </a:p>
        </p:txBody>
      </p:sp>
    </p:spTree>
    <p:extLst>
      <p:ext uri="{BB962C8B-B14F-4D97-AF65-F5344CB8AC3E}">
        <p14:creationId xmlns:p14="http://schemas.microsoft.com/office/powerpoint/2010/main" val="541002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B4AF6-5612-462E-A876-EF8AC64B7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B28FD-BBEB-4AFC-85EE-98E8C7E9A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Internet is a network of networks</a:t>
            </a:r>
          </a:p>
          <a:p>
            <a:r>
              <a:rPr lang="en-US" dirty="0"/>
              <a:t>There are all kinds of protocols for how messages can be sent across it</a:t>
            </a:r>
          </a:p>
          <a:p>
            <a:r>
              <a:rPr lang="en-US" dirty="0"/>
              <a:t>Messages:</a:t>
            </a:r>
          </a:p>
          <a:p>
            <a:pPr lvl="1"/>
            <a:r>
              <a:rPr lang="en-US" dirty="0"/>
              <a:t>Start with hosts (computers) at the network edge</a:t>
            </a:r>
          </a:p>
          <a:p>
            <a:pPr lvl="1"/>
            <a:r>
              <a:rPr lang="en-US" dirty="0"/>
              <a:t>Get forwarded through routers</a:t>
            </a:r>
          </a:p>
          <a:p>
            <a:pPr lvl="1"/>
            <a:r>
              <a:rPr lang="en-US" dirty="0"/>
              <a:t>Pass through the backbone of the Internet maintained by large telecommunications companies</a:t>
            </a:r>
          </a:p>
          <a:p>
            <a:pPr lvl="2"/>
            <a:r>
              <a:rPr lang="en-US" dirty="0"/>
              <a:t>Backbone providers sell access to Tier 1 ISPs who sell access to lower level ISPs and eventually consumers</a:t>
            </a:r>
          </a:p>
          <a:p>
            <a:pPr lvl="1"/>
            <a:r>
              <a:rPr lang="en-US" dirty="0"/>
              <a:t>And eventually reach some other host</a:t>
            </a:r>
          </a:p>
        </p:txBody>
      </p:sp>
    </p:spTree>
    <p:extLst>
      <p:ext uri="{BB962C8B-B14F-4D97-AF65-F5344CB8AC3E}">
        <p14:creationId xmlns:p14="http://schemas.microsoft.com/office/powerpoint/2010/main" val="1279420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8544-9BD3-4439-84CC-171DA90B7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81BFF70-513A-493A-ACAD-BBC8D4DB46AB}"/>
              </a:ext>
            </a:extLst>
          </p:cNvPr>
          <p:cNvSpPr/>
          <p:nvPr/>
        </p:nvSpPr>
        <p:spPr>
          <a:xfrm>
            <a:off x="457200" y="2209800"/>
            <a:ext cx="2895600" cy="2209800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3500000" scaled="0"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dirty="0"/>
              <a:t>Home Network</a:t>
            </a:r>
          </a:p>
        </p:txBody>
      </p:sp>
      <p:pic>
        <p:nvPicPr>
          <p:cNvPr id="6" name="Graphic 5" descr="Wireless router">
            <a:extLst>
              <a:ext uri="{FF2B5EF4-FFF2-40B4-BE49-F238E27FC236}">
                <a16:creationId xmlns:a16="http://schemas.microsoft.com/office/drawing/2014/main" id="{2F0B7371-F96E-46F2-AC79-DA2E7E19AE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86000" y="3505200"/>
            <a:ext cx="914400" cy="914400"/>
          </a:xfrm>
          <a:prstGeom prst="rect">
            <a:avLst/>
          </a:prstGeom>
        </p:spPr>
      </p:pic>
      <p:pic>
        <p:nvPicPr>
          <p:cNvPr id="8" name="Graphic 7" descr="Computer">
            <a:extLst>
              <a:ext uri="{FF2B5EF4-FFF2-40B4-BE49-F238E27FC236}">
                <a16:creationId xmlns:a16="http://schemas.microsoft.com/office/drawing/2014/main" id="{F72FF871-7D94-4054-9523-3DDA6D0549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85800" y="2577862"/>
            <a:ext cx="914400" cy="914400"/>
          </a:xfrm>
          <a:prstGeom prst="rect">
            <a:avLst/>
          </a:prstGeom>
        </p:spPr>
      </p:pic>
      <p:pic>
        <p:nvPicPr>
          <p:cNvPr id="10" name="Graphic 9" descr="Laptop">
            <a:extLst>
              <a:ext uri="{FF2B5EF4-FFF2-40B4-BE49-F238E27FC236}">
                <a16:creationId xmlns:a16="http://schemas.microsoft.com/office/drawing/2014/main" id="{9298CE5F-C088-457C-8944-F2144D7C766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286000" y="2577862"/>
            <a:ext cx="914400" cy="914400"/>
          </a:xfrm>
          <a:prstGeom prst="rect">
            <a:avLst/>
          </a:prstGeom>
        </p:spPr>
      </p:pic>
      <p:pic>
        <p:nvPicPr>
          <p:cNvPr id="12" name="Graphic 11" descr="Smart Phone">
            <a:extLst>
              <a:ext uri="{FF2B5EF4-FFF2-40B4-BE49-F238E27FC236}">
                <a16:creationId xmlns:a16="http://schemas.microsoft.com/office/drawing/2014/main" id="{1312640E-989B-4393-9D49-9CF42C2E55B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flipV="1">
            <a:off x="838200" y="3579000"/>
            <a:ext cx="609600" cy="609600"/>
          </a:xfrm>
          <a:prstGeom prst="rect">
            <a:avLst/>
          </a:prstGeom>
        </p:spPr>
      </p:pic>
      <p:sp>
        <p:nvSpPr>
          <p:cNvPr id="13" name="Cube 12">
            <a:extLst>
              <a:ext uri="{FF2B5EF4-FFF2-40B4-BE49-F238E27FC236}">
                <a16:creationId xmlns:a16="http://schemas.microsoft.com/office/drawing/2014/main" id="{8D4BC4D5-2BB0-4FED-B8F0-69E03A31C7D3}"/>
              </a:ext>
            </a:extLst>
          </p:cNvPr>
          <p:cNvSpPr/>
          <p:nvPr/>
        </p:nvSpPr>
        <p:spPr>
          <a:xfrm>
            <a:off x="2249055" y="5334000"/>
            <a:ext cx="1371600" cy="762000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Local ISP Router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7789696-76A6-4645-81BD-6A20C8625512}"/>
              </a:ext>
            </a:extLst>
          </p:cNvPr>
          <p:cNvCxnSpPr>
            <a:cxnSpLocks/>
          </p:cNvCxnSpPr>
          <p:nvPr/>
        </p:nvCxnSpPr>
        <p:spPr>
          <a:xfrm flipH="1" flipV="1">
            <a:off x="2768022" y="4332958"/>
            <a:ext cx="166834" cy="1079642"/>
          </a:xfrm>
          <a:prstGeom prst="straightConnector1">
            <a:avLst/>
          </a:prstGeom>
          <a:ln w="635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be 16">
            <a:extLst>
              <a:ext uri="{FF2B5EF4-FFF2-40B4-BE49-F238E27FC236}">
                <a16:creationId xmlns:a16="http://schemas.microsoft.com/office/drawing/2014/main" id="{892085C9-D645-4434-ABFB-D33827FBA825}"/>
              </a:ext>
            </a:extLst>
          </p:cNvPr>
          <p:cNvSpPr/>
          <p:nvPr/>
        </p:nvSpPr>
        <p:spPr>
          <a:xfrm>
            <a:off x="4381500" y="3579000"/>
            <a:ext cx="1371600" cy="762000"/>
          </a:xfrm>
          <a:prstGeom prst="cub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Backbone Router</a:t>
            </a:r>
          </a:p>
        </p:txBody>
      </p:sp>
      <p:sp>
        <p:nvSpPr>
          <p:cNvPr id="18" name="Cube 17">
            <a:extLst>
              <a:ext uri="{FF2B5EF4-FFF2-40B4-BE49-F238E27FC236}">
                <a16:creationId xmlns:a16="http://schemas.microsoft.com/office/drawing/2014/main" id="{F0414802-DB9A-4C6A-9845-263D7A7206F8}"/>
              </a:ext>
            </a:extLst>
          </p:cNvPr>
          <p:cNvSpPr/>
          <p:nvPr/>
        </p:nvSpPr>
        <p:spPr>
          <a:xfrm>
            <a:off x="6019800" y="5105400"/>
            <a:ext cx="1371600" cy="762000"/>
          </a:xfrm>
          <a:prstGeom prst="cub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Backbone Router</a:t>
            </a:r>
          </a:p>
        </p:txBody>
      </p:sp>
      <p:sp>
        <p:nvSpPr>
          <p:cNvPr id="19" name="Cube 18">
            <a:extLst>
              <a:ext uri="{FF2B5EF4-FFF2-40B4-BE49-F238E27FC236}">
                <a16:creationId xmlns:a16="http://schemas.microsoft.com/office/drawing/2014/main" id="{C7BAA3E3-1577-4A06-A4F8-24A522D6CFE3}"/>
              </a:ext>
            </a:extLst>
          </p:cNvPr>
          <p:cNvSpPr/>
          <p:nvPr/>
        </p:nvSpPr>
        <p:spPr>
          <a:xfrm>
            <a:off x="6682581" y="2763626"/>
            <a:ext cx="1371600" cy="762000"/>
          </a:xfrm>
          <a:prstGeom prst="cub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Backbone Router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19DCA52-E528-43B6-B559-8FAD7760B999}"/>
              </a:ext>
            </a:extLst>
          </p:cNvPr>
          <p:cNvCxnSpPr>
            <a:cxnSpLocks/>
            <a:endCxn id="17" idx="3"/>
          </p:cNvCxnSpPr>
          <p:nvPr/>
        </p:nvCxnSpPr>
        <p:spPr>
          <a:xfrm flipV="1">
            <a:off x="3549072" y="4341000"/>
            <a:ext cx="1422978" cy="1374000"/>
          </a:xfrm>
          <a:prstGeom prst="straightConnector1">
            <a:avLst/>
          </a:prstGeom>
          <a:ln w="635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5008E4D-A024-4745-AC07-E2C8CB171F1B}"/>
              </a:ext>
            </a:extLst>
          </p:cNvPr>
          <p:cNvCxnSpPr>
            <a:cxnSpLocks/>
            <a:endCxn id="19" idx="2"/>
          </p:cNvCxnSpPr>
          <p:nvPr/>
        </p:nvCxnSpPr>
        <p:spPr>
          <a:xfrm flipV="1">
            <a:off x="5671128" y="3239876"/>
            <a:ext cx="1011453" cy="709586"/>
          </a:xfrm>
          <a:prstGeom prst="straightConnector1">
            <a:avLst/>
          </a:prstGeom>
          <a:ln w="635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D68772A7-9BD0-4253-97A1-545527912AA3}"/>
              </a:ext>
            </a:extLst>
          </p:cNvPr>
          <p:cNvCxnSpPr>
            <a:cxnSpLocks/>
          </p:cNvCxnSpPr>
          <p:nvPr/>
        </p:nvCxnSpPr>
        <p:spPr>
          <a:xfrm>
            <a:off x="5671128" y="4142634"/>
            <a:ext cx="1002145" cy="1073749"/>
          </a:xfrm>
          <a:prstGeom prst="straightConnector1">
            <a:avLst/>
          </a:prstGeom>
          <a:ln w="635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B203B69-45D8-4B8F-9CF8-A7B5053716B0}"/>
              </a:ext>
            </a:extLst>
          </p:cNvPr>
          <p:cNvCxnSpPr>
            <a:cxnSpLocks/>
            <a:endCxn id="19" idx="3"/>
          </p:cNvCxnSpPr>
          <p:nvPr/>
        </p:nvCxnSpPr>
        <p:spPr>
          <a:xfrm flipV="1">
            <a:off x="6781800" y="3525626"/>
            <a:ext cx="491331" cy="1713124"/>
          </a:xfrm>
          <a:prstGeom prst="straightConnector1">
            <a:avLst/>
          </a:prstGeom>
          <a:ln w="635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ube 36">
            <a:extLst>
              <a:ext uri="{FF2B5EF4-FFF2-40B4-BE49-F238E27FC236}">
                <a16:creationId xmlns:a16="http://schemas.microsoft.com/office/drawing/2014/main" id="{41697326-6F11-44AD-8B5F-881E322D4C19}"/>
              </a:ext>
            </a:extLst>
          </p:cNvPr>
          <p:cNvSpPr/>
          <p:nvPr/>
        </p:nvSpPr>
        <p:spPr>
          <a:xfrm>
            <a:off x="9409545" y="5238750"/>
            <a:ext cx="1371600" cy="762000"/>
          </a:xfrm>
          <a:prstGeom prst="cub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Local ISP Router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65B1A97-2578-4515-A434-0B00E6C9AA46}"/>
              </a:ext>
            </a:extLst>
          </p:cNvPr>
          <p:cNvSpPr/>
          <p:nvPr/>
        </p:nvSpPr>
        <p:spPr>
          <a:xfrm>
            <a:off x="8763000" y="2209800"/>
            <a:ext cx="2895600" cy="2209800"/>
          </a:xfrm>
          <a:prstGeom prst="rect">
            <a:avLst/>
          </a:prstGeom>
          <a:gradFill>
            <a:gsLst>
              <a:gs pos="0">
                <a:schemeClr val="accent3"/>
              </a:gs>
              <a:gs pos="100000">
                <a:schemeClr val="accent3">
                  <a:lumMod val="20000"/>
                  <a:lumOff val="80000"/>
                </a:schemeClr>
              </a:gs>
            </a:gsLst>
            <a:lin ang="13500000" scaled="0"/>
          </a:gra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dirty="0"/>
              <a:t>Business Network</a:t>
            </a:r>
          </a:p>
        </p:txBody>
      </p:sp>
      <p:pic>
        <p:nvPicPr>
          <p:cNvPr id="41" name="Graphic 40" descr="Computer">
            <a:extLst>
              <a:ext uri="{FF2B5EF4-FFF2-40B4-BE49-F238E27FC236}">
                <a16:creationId xmlns:a16="http://schemas.microsoft.com/office/drawing/2014/main" id="{4AF42ED0-1DD3-4DA5-B964-AD6B0E82B1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80212" y="2551783"/>
            <a:ext cx="914400" cy="914400"/>
          </a:xfrm>
          <a:prstGeom prst="rect">
            <a:avLst/>
          </a:prstGeom>
        </p:spPr>
      </p:pic>
      <p:pic>
        <p:nvPicPr>
          <p:cNvPr id="43" name="Graphic 42" descr="Server">
            <a:extLst>
              <a:ext uri="{FF2B5EF4-FFF2-40B4-BE49-F238E27FC236}">
                <a16:creationId xmlns:a16="http://schemas.microsoft.com/office/drawing/2014/main" id="{FC5428A4-A4F5-4225-8304-97884CF2488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510838" y="2617716"/>
            <a:ext cx="914400" cy="914400"/>
          </a:xfrm>
          <a:prstGeom prst="rect">
            <a:avLst/>
          </a:prstGeom>
        </p:spPr>
      </p:pic>
      <p:pic>
        <p:nvPicPr>
          <p:cNvPr id="45" name="Graphic 44" descr="Laptop">
            <a:extLst>
              <a:ext uri="{FF2B5EF4-FFF2-40B4-BE49-F238E27FC236}">
                <a16:creationId xmlns:a16="http://schemas.microsoft.com/office/drawing/2014/main" id="{971C1EBE-833B-4720-A739-A4D648F97DA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997806" y="3418558"/>
            <a:ext cx="914400" cy="914400"/>
          </a:xfrm>
          <a:prstGeom prst="rect">
            <a:avLst/>
          </a:prstGeom>
        </p:spPr>
      </p:pic>
      <p:pic>
        <p:nvPicPr>
          <p:cNvPr id="47" name="Graphic 46" descr="DVD player">
            <a:extLst>
              <a:ext uri="{FF2B5EF4-FFF2-40B4-BE49-F238E27FC236}">
                <a16:creationId xmlns:a16="http://schemas.microsoft.com/office/drawing/2014/main" id="{8FBC95F9-6CB6-49D2-BAB1-FB637308A0A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0510838" y="3492262"/>
            <a:ext cx="914400" cy="914400"/>
          </a:xfrm>
          <a:prstGeom prst="rect">
            <a:avLst/>
          </a:prstGeom>
        </p:spPr>
      </p:pic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3DD5B5AB-D628-4CCD-A7D7-38D16E045A38}"/>
              </a:ext>
            </a:extLst>
          </p:cNvPr>
          <p:cNvCxnSpPr>
            <a:cxnSpLocks/>
          </p:cNvCxnSpPr>
          <p:nvPr/>
        </p:nvCxnSpPr>
        <p:spPr>
          <a:xfrm flipV="1">
            <a:off x="10095345" y="4076702"/>
            <a:ext cx="868937" cy="1292727"/>
          </a:xfrm>
          <a:prstGeom prst="straightConnector1">
            <a:avLst/>
          </a:prstGeom>
          <a:ln w="635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or: Curved 53">
            <a:extLst>
              <a:ext uri="{FF2B5EF4-FFF2-40B4-BE49-F238E27FC236}">
                <a16:creationId xmlns:a16="http://schemas.microsoft.com/office/drawing/2014/main" id="{966E3886-93F2-46D1-9F16-2F65CC35C62F}"/>
              </a:ext>
            </a:extLst>
          </p:cNvPr>
          <p:cNvCxnSpPr>
            <a:cxnSpLocks/>
            <a:stCxn id="47" idx="1"/>
            <a:endCxn id="41" idx="3"/>
          </p:cNvCxnSpPr>
          <p:nvPr/>
        </p:nvCxnSpPr>
        <p:spPr>
          <a:xfrm rot="10800000">
            <a:off x="9994612" y="3008984"/>
            <a:ext cx="516226" cy="940479"/>
          </a:xfrm>
          <a:prstGeom prst="curved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or: Curved 55">
            <a:extLst>
              <a:ext uri="{FF2B5EF4-FFF2-40B4-BE49-F238E27FC236}">
                <a16:creationId xmlns:a16="http://schemas.microsoft.com/office/drawing/2014/main" id="{A43FE52E-3C91-4E36-A143-04916DF0987B}"/>
              </a:ext>
            </a:extLst>
          </p:cNvPr>
          <p:cNvCxnSpPr>
            <a:cxnSpLocks/>
            <a:stCxn id="47" idx="3"/>
            <a:endCxn id="47" idx="0"/>
          </p:cNvCxnSpPr>
          <p:nvPr/>
        </p:nvCxnSpPr>
        <p:spPr>
          <a:xfrm flipH="1" flipV="1">
            <a:off x="10968038" y="3492262"/>
            <a:ext cx="457200" cy="457200"/>
          </a:xfrm>
          <a:prstGeom prst="curvedConnector4">
            <a:avLst>
              <a:gd name="adj1" fmla="val -17677"/>
              <a:gd name="adj2" fmla="val 71212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or: Curved 60">
            <a:extLst>
              <a:ext uri="{FF2B5EF4-FFF2-40B4-BE49-F238E27FC236}">
                <a16:creationId xmlns:a16="http://schemas.microsoft.com/office/drawing/2014/main" id="{ACCF7A00-EA04-433C-8D77-5DF1CBEE7FC9}"/>
              </a:ext>
            </a:extLst>
          </p:cNvPr>
          <p:cNvCxnSpPr>
            <a:cxnSpLocks/>
          </p:cNvCxnSpPr>
          <p:nvPr/>
        </p:nvCxnSpPr>
        <p:spPr>
          <a:xfrm rot="10800000" flipV="1">
            <a:off x="9959939" y="3827252"/>
            <a:ext cx="367762" cy="249450"/>
          </a:xfrm>
          <a:prstGeom prst="curvedConnector3">
            <a:avLst>
              <a:gd name="adj1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85307D75-E8DB-472F-A82C-278A2282E005}"/>
              </a:ext>
            </a:extLst>
          </p:cNvPr>
          <p:cNvCxnSpPr>
            <a:cxnSpLocks/>
            <a:endCxn id="37" idx="2"/>
          </p:cNvCxnSpPr>
          <p:nvPr/>
        </p:nvCxnSpPr>
        <p:spPr>
          <a:xfrm>
            <a:off x="7263823" y="5486400"/>
            <a:ext cx="2145722" cy="228600"/>
          </a:xfrm>
          <a:prstGeom prst="straightConnector1">
            <a:avLst/>
          </a:prstGeom>
          <a:ln w="635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05136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Custom 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497D"/>
      </a:hlink>
      <a:folHlink>
        <a:srgbClr val="1F497D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6223</TotalTime>
  <Words>1395</Words>
  <Application>Microsoft Office PowerPoint</Application>
  <PresentationFormat>Widescreen</PresentationFormat>
  <Paragraphs>244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3400</vt:lpstr>
      <vt:lpstr>Last time</vt:lpstr>
      <vt:lpstr>Questions?</vt:lpstr>
      <vt:lpstr>Assignment 4</vt:lpstr>
      <vt:lpstr>Networking</vt:lpstr>
      <vt:lpstr>Looking back at IPC</vt:lpstr>
      <vt:lpstr>Networking</vt:lpstr>
      <vt:lpstr>Internet</vt:lpstr>
      <vt:lpstr>Visualization</vt:lpstr>
      <vt:lpstr>Layer models</vt:lpstr>
      <vt:lpstr>Layers</vt:lpstr>
      <vt:lpstr>Layers continued</vt:lpstr>
      <vt:lpstr>Packets</vt:lpstr>
      <vt:lpstr>Network protocols</vt:lpstr>
      <vt:lpstr>Naming and addressing</vt:lpstr>
      <vt:lpstr>Breaking down the URI</vt:lpstr>
      <vt:lpstr>RFCs</vt:lpstr>
      <vt:lpstr>Backus-Naur Form</vt:lpstr>
      <vt:lpstr>BNF for HTTP</vt:lpstr>
      <vt:lpstr>Example HTTP message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817</cp:revision>
  <dcterms:created xsi:type="dcterms:W3CDTF">2009-08-24T20:26:10Z</dcterms:created>
  <dcterms:modified xsi:type="dcterms:W3CDTF">2025-02-18T18:20:17Z</dcterms:modified>
</cp:coreProperties>
</file>